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28.gif" ContentType="image/gif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0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33.gif" ContentType="image/gif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21.gif" ContentType="image/gif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9283E6-092B-4D4F-ACE6-BD4D2B7B58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16595C-CA35-45BB-95EB-849165A09E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4762EDD-8548-4370-9945-B7E933205E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FD6325B-3661-49E5-B1B5-53FCF9C007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A3D5615-F396-4EB5-9A1E-19A60A6E173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259BF5D-C147-4F76-B809-7F277BC850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30D1023-DCDE-4B71-A296-58E4EC5E63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146100C-8F49-4508-999D-448C608F97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AECD75C-F562-4D3B-BB81-B04F1284EC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CF54B2F-7E0D-45B4-B8CF-F4A6C44450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3170612-2A44-4AC2-9AFE-2DC652016B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5C44CA3-374E-4096-BF7E-ED12FD4518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4A46C6-1AF6-49BC-8DA1-34D2318E7B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7D9C08E-F532-4B54-AD0A-7482C1A21B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16D57DC-0FD5-420C-BC7D-8925BC7064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A86A73E-13C4-4B8C-9A44-F3F33AB040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C53CDEC-E288-49C0-BEB4-8889DDD478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CABB400-7FF7-46F9-BDF5-B43CC8A1C09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08ABD71-01BE-4ABF-A176-F338DACFA4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87B5C39-A7F4-445B-B70B-3AE3F0942D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026C663-AAD6-4B6C-AE78-963908D612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D68FE3C-2A20-4762-9D6F-547E36F994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E1B345D-7500-4A91-8A9F-17BFFFF5D67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93657-2B5A-48AF-9566-730666B6526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803E4C4-1A4F-44C9-B88E-6FE343E59A4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247CA2E-F315-49C3-8C94-1CCB37581D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F26374A-55EC-42E8-A17D-33618120AB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73C0D75-AFB9-4514-815C-CEAEF0E196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5AE0EEB-EC7B-43EA-A9A2-34D47F21DB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87A2071-F1DB-410C-95D8-63EB7130E5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AAD2A30-40A7-4150-A8F7-FCB8AAF5CB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71BEF44-AD8C-4B2E-9726-33156E0285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84D16A0-213F-45AB-B996-2E6B1C0687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C803814-8080-4817-8ED5-582ACB44E3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3F3102-2A7B-4371-86DD-7640827586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74B0D50E-EFB3-4444-AC2F-4032C7668A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45502B05-0260-477E-ADAC-9A0714CAAB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80791C5-D878-480D-9737-AB3BBFD9BB5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2F69D96-3694-4FCA-A251-53362771EF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08A622FF-F3F7-4A8A-80B3-E2E93C761D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6A702C9-AA72-4249-81B4-B47938BD1C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615CFEB-2E9B-45C5-962B-79BEEEC57E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5535AC0-83A9-44BE-ABAE-8694EB8D5B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8450BCD0-0FA9-41BB-8F73-B640750144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440DA79D-0456-43B5-86CE-4C8EC79D1B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3AC273-C008-451C-AF5D-F15074C30B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DA197FC5-37F0-4F3B-8F15-33E5DD68CF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2A544CF-31AD-42F0-9D72-BED9CA252B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555F941-072B-47F9-BB29-DE59D2E5F5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06F322B-D44C-48AD-85AD-764F2F43FE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42F95BDD-1868-433F-BF52-8ED194A439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432B55-E702-49DD-A46B-1201145A83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C6832D-6C1B-4401-BBAB-04360B6C59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407388-AAB4-4DB9-98FD-E49D30930E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90E8DA-11D2-4D7E-991E-33DD70732D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865DF6-6F92-4391-8CC9-DA63FD7B0D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AB02A2-8153-4865-811A-BE91628850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44E39D-09D0-4767-9D53-2CB4E6420E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C6C0CF-C555-4EB4-B0B3-37F0A96668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95CCD3-00FD-46C4-A379-D84400C441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D2FE44-203C-4BE1-8E0D-FE272F0DD8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2F0E84-D390-4200-8F8A-5E108EFCB7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8992F7-45C5-4A1C-8C67-44B84E64C6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4FB14F-7649-4FB4-BCAF-41BAE758B2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420DB4-3803-45EB-9612-BB04F2E1AA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D68F14E-1E79-4A1A-88D7-023E28EFB9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43E28A-D624-4F7A-A5E8-915A67C561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AB51A2-548D-40FF-BC97-91F93758AF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BAB6DDE-8CF4-4A00-BB48-94C2DD2190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0CFD54-F2CB-4DF8-A564-A11972872F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35235C-E1DB-4AC1-98F2-E7D3EBA962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A1F19E-60A0-4F60-B96F-02543F0B6F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188BD33-7CF9-40E8-B0EB-96794DE996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802CF9E-20A7-4CF6-AB1F-59D3646FDA4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B0CD38-9CC7-495E-81DE-AD5BF360FDE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317CB4-51AF-4398-82C5-A248B0E468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E91B163-E224-4E6C-9169-7CF97A5E0B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3B7CBFC-E134-4609-A85D-14EB09721F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4A9A05-CAF4-4D4B-8523-7703C255B2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FC6816-F61C-49A6-9482-33E288A395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A24DB4-AB3C-46E2-BF0C-BD136B6B2F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21A64F-AB36-4E2A-976F-0CD61EB1CC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B7E774-1048-468E-AA84-FC3E2EFED7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2E2FBB7-6456-4C28-83C5-305E110750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AAD38E-3AB0-4FAD-A7DD-411E663F7B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CE95490-ACE6-4B02-9839-36CEF3D5FD5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70BDBC-FD81-4636-A09B-AD47F5FA75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278AB5F-39E1-412D-9433-7E4022AE3A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CE5E528-0E30-47A0-B5B2-89F3006DAE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EC443D-F87C-443B-8331-F3086592F9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7A49EEE-BBAB-4D87-A577-19B3A549F4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6D56BAF-3D17-4378-BCF9-E4515C010E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631940-DFBC-434A-9BC4-E31D04284E8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FE2D829-C5C4-4C80-80A5-A125031EE1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14BFAA-5418-4EA2-9A0D-6639DD4D2D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5BD70BA-2733-4BE7-AB32-EBAF4B130F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7FD7AF7-5104-4417-99E3-2236E79446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5977C6E-FE20-49B2-B176-5C8464BA29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FD5E8D2-9B94-4BBA-877E-21D52ABCE0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2BB31C5-ABD3-4168-8274-7C3DE346D9D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09075C-DD6A-4046-9A5A-EC10E31CE2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77B68B7-552C-440A-9E7B-56D232FEE4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A249DEB-55E7-4A10-BBA0-9E7FF57FB0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748517C-6859-4449-BC91-48E296D832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8071068-89B0-4FD7-B5E9-1E0E95A792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E86527C-BD41-4EAA-9014-E6C7A583E0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A575B6E-27CF-47A3-A9F9-79F1557F54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882ED48-5473-4759-ADBF-AADDFC83E9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5E30CBD-A1E2-4773-941E-527DA86088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54ADDC8-5562-436C-8C4D-DC1F4937EB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1BA723F-78B5-4742-A56D-8DDB87FA3D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A1DF95A-355F-4317-A51C-B21F6B4AAF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D378D4E-1428-4042-9E4E-A0E07D7973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385F152-8579-41C8-BD2C-18DF1EEC4D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E9F05B0-313D-4D4D-8676-D91D31D360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CF967C-3163-408C-BD14-FAF011E684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0F32973-4AD3-401C-A50B-7AEBCA3D7F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4F58FF3-8863-404C-85AD-87A9C336187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B933658-19CF-425E-8E64-8DAD74B7FD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FD1803E-7A0E-491A-87D6-9DDA3D9FCE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BEC2E41-8507-402E-9D89-F242225A21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925EDD-8869-4D50-A349-B66214796A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6DC8279-65BD-4495-9D71-2E4078887D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07D950D-45DB-4076-8D85-0F796BC5FE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C8F262C-4293-4874-A8BA-CE23BB1595C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4E5CE29-C8D0-4EDB-90BC-6E48339BCD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07CEE32-C463-4611-AB8D-491C8DC363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E24719B-47FA-498F-827C-A8D0810AB4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678C155-84EF-46C0-9C88-1DD1373DF3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9971587-B9C6-4953-8610-7EFF1D0E79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E0D2EB1-E0A9-42AA-8B0C-48C0E35C09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5AA7B84-5B0C-4723-88FF-2E42E58FFF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5040" cy="2322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3116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820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8360" cy="10735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55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59FFB2-7BDF-49F2-9F46-318F9EAD3B42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 6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5" name="Rectangle 8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6" name="Rectangle 9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17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418" name="PlaceHolder 1"/>
          <p:cNvSpPr>
            <a:spLocks noGrp="1"/>
          </p:cNvSpPr>
          <p:nvPr>
            <p:ph type="ftr" idx="25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sldNum" idx="26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2FF56B-B82B-40BF-B0FC-E819061C56EC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dt" idx="27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angle 6" hidden="1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0" name="Rectangle 8" hidden="1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1" name="Rectangle 9" hidden="1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463" name="Rectangle 7"/>
          <p:cNvSpPr/>
          <p:nvPr/>
        </p:nvSpPr>
        <p:spPr>
          <a:xfrm>
            <a:off x="447840" y="5141880"/>
            <a:ext cx="11290320" cy="125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64" name="图片 21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666800" y="535356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465" name="PlaceHolder 1"/>
          <p:cNvSpPr>
            <a:spLocks noGrp="1"/>
          </p:cNvSpPr>
          <p:nvPr>
            <p:ph type="ftr" idx="28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sldNum" idx="29"/>
          </p:nvPr>
        </p:nvSpPr>
        <p:spPr>
          <a:xfrm>
            <a:off x="10558440" y="5956200"/>
            <a:ext cx="1051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5D4E8B4-F89A-42B0-896E-EAB6F0604EA8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dt" idx="30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Rectangle 6" hidden="1"/>
          <p:cNvSpPr/>
          <p:nvPr/>
        </p:nvSpPr>
        <p:spPr>
          <a:xfrm>
            <a:off x="389520" y="347760"/>
            <a:ext cx="11410560" cy="11869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7" name="Rectangle 8" hidden="1"/>
          <p:cNvSpPr/>
          <p:nvPr/>
        </p:nvSpPr>
        <p:spPr>
          <a:xfrm>
            <a:off x="8145000" y="1592280"/>
            <a:ext cx="3655080" cy="694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8" name="Rectangle 9" hidden="1"/>
          <p:cNvSpPr/>
          <p:nvPr/>
        </p:nvSpPr>
        <p:spPr>
          <a:xfrm>
            <a:off x="389520" y="1592280"/>
            <a:ext cx="7685280" cy="6948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09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040" cy="833040"/>
          </a:xfrm>
          <a:prstGeom prst="rect">
            <a:avLst/>
          </a:prstGeom>
          <a:ln w="0">
            <a:noFill/>
          </a:ln>
        </p:spPr>
      </p:pic>
      <p:sp>
        <p:nvSpPr>
          <p:cNvPr id="510" name="Rectangle 6"/>
          <p:cNvSpPr/>
          <p:nvPr/>
        </p:nvSpPr>
        <p:spPr>
          <a:xfrm>
            <a:off x="564480" y="599760"/>
            <a:ext cx="2904120" cy="58143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11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3040" cy="833040"/>
          </a:xfrm>
          <a:prstGeom prst="rect">
            <a:avLst/>
          </a:prstGeom>
          <a:ln w="0">
            <a:noFill/>
          </a:ln>
        </p:spPr>
      </p:pic>
      <p:sp>
        <p:nvSpPr>
          <p:cNvPr id="512" name="Rectangle 9"/>
          <p:cNvSpPr/>
          <p:nvPr/>
        </p:nvSpPr>
        <p:spPr>
          <a:xfrm rot="5400000">
            <a:off x="2681280" y="5475240"/>
            <a:ext cx="1797480" cy="6948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3" name="Rectangle 8"/>
          <p:cNvSpPr/>
          <p:nvPr/>
        </p:nvSpPr>
        <p:spPr>
          <a:xfrm rot="5400000">
            <a:off x="1598760" y="2538360"/>
            <a:ext cx="3957480" cy="694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4" name="PlaceHolder 1"/>
          <p:cNvSpPr>
            <a:spLocks noGrp="1"/>
          </p:cNvSpPr>
          <p:nvPr>
            <p:ph type="ftr" idx="31"/>
          </p:nvPr>
        </p:nvSpPr>
        <p:spPr>
          <a:xfrm>
            <a:off x="581040" y="5951880"/>
            <a:ext cx="691452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ldNum" idx="32"/>
          </p:nvPr>
        </p:nvSpPr>
        <p:spPr>
          <a:xfrm>
            <a:off x="10558440" y="5956200"/>
            <a:ext cx="105012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723C52-C5EE-43AE-B65D-5DD4433ADF48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dt" idx="33"/>
          </p:nvPr>
        </p:nvSpPr>
        <p:spPr>
          <a:xfrm>
            <a:off x="7606080" y="5956200"/>
            <a:ext cx="284220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5920" cy="5816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79480" y="5475240"/>
            <a:ext cx="17992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92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1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3219C6-8E5D-4C83-8471-3B8144D71AA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51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1EF407-0A63-4547-A425-E83525BB48D6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51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8A355E-417B-46BF-B2DB-FDC4A382D609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 hidden="1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 hidden="1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 hidden="1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192" name="Rectangle 7"/>
          <p:cNvSpPr/>
          <p:nvPr/>
        </p:nvSpPr>
        <p:spPr>
          <a:xfrm>
            <a:off x="447840" y="5141880"/>
            <a:ext cx="11290320" cy="1258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3" name="图片 21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666800" y="535356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6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19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A780FC5-090F-41DF-9595-E3FDB04ECBDB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4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</a:t>
            </a:r>
            <a:r>
              <a:rPr b="0" lang="en-US" sz="4400" spc="-1" strike="noStrike">
                <a:latin typeface="Arial"/>
              </a:rPr>
              <a:t>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6" hidden="1"/>
          <p:cNvSpPr/>
          <p:nvPr/>
        </p:nvSpPr>
        <p:spPr>
          <a:xfrm>
            <a:off x="389520" y="347760"/>
            <a:ext cx="11412360" cy="118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6" name="Rectangle 8" hidden="1"/>
          <p:cNvSpPr/>
          <p:nvPr/>
        </p:nvSpPr>
        <p:spPr>
          <a:xfrm>
            <a:off x="8145000" y="1592280"/>
            <a:ext cx="3656880" cy="71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7" name="Rectangle 9" hidden="1"/>
          <p:cNvSpPr/>
          <p:nvPr/>
        </p:nvSpPr>
        <p:spPr>
          <a:xfrm>
            <a:off x="389520" y="1592280"/>
            <a:ext cx="7687080" cy="71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8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6"/>
          <p:cNvSpPr/>
          <p:nvPr/>
        </p:nvSpPr>
        <p:spPr>
          <a:xfrm>
            <a:off x="8839080" y="599760"/>
            <a:ext cx="2905920" cy="5816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0" name="图片 15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741680" y="759240"/>
            <a:ext cx="834840" cy="83484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ftr" idx="16"/>
          </p:nvPr>
        </p:nvSpPr>
        <p:spPr>
          <a:xfrm>
            <a:off x="775080" y="5951880"/>
            <a:ext cx="78955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17"/>
          </p:nvPr>
        </p:nvSpPr>
        <p:spPr>
          <a:xfrm>
            <a:off x="10446480" y="5956200"/>
            <a:ext cx="11635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BBC949-3833-4E2F-868A-AFDBF9D1ED89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 idx="18"/>
          </p:nvPr>
        </p:nvSpPr>
        <p:spPr>
          <a:xfrm>
            <a:off x="8993520" y="5956200"/>
            <a:ext cx="132732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Rectangle 6" hidden="1"/>
          <p:cNvSpPr/>
          <p:nvPr/>
        </p:nvSpPr>
        <p:spPr>
          <a:xfrm>
            <a:off x="389520" y="347760"/>
            <a:ext cx="11410560" cy="11869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1" name="Rectangle 8" hidden="1"/>
          <p:cNvSpPr/>
          <p:nvPr/>
        </p:nvSpPr>
        <p:spPr>
          <a:xfrm>
            <a:off x="8145000" y="1592280"/>
            <a:ext cx="3655080" cy="694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2" name="Rectangle 9" hidden="1"/>
          <p:cNvSpPr/>
          <p:nvPr/>
        </p:nvSpPr>
        <p:spPr>
          <a:xfrm>
            <a:off x="389520" y="1592280"/>
            <a:ext cx="7685280" cy="6948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040" cy="833040"/>
          </a:xfrm>
          <a:prstGeom prst="rect">
            <a:avLst/>
          </a:prstGeom>
          <a:ln w="0">
            <a:noFill/>
          </a:ln>
        </p:spPr>
      </p:pic>
      <p:sp>
        <p:nvSpPr>
          <p:cNvPr id="324" name="Rectangle 6"/>
          <p:cNvSpPr/>
          <p:nvPr/>
        </p:nvSpPr>
        <p:spPr>
          <a:xfrm>
            <a:off x="378000" y="1750320"/>
            <a:ext cx="11433240" cy="23209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Rectangle 8"/>
          <p:cNvSpPr/>
          <p:nvPr/>
        </p:nvSpPr>
        <p:spPr>
          <a:xfrm>
            <a:off x="8381880" y="4155840"/>
            <a:ext cx="3429360" cy="694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6" name="Rectangle 9"/>
          <p:cNvSpPr/>
          <p:nvPr/>
        </p:nvSpPr>
        <p:spPr>
          <a:xfrm>
            <a:off x="378000" y="4155840"/>
            <a:ext cx="7916400" cy="6948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6560" cy="1071720"/>
          </a:xfrm>
          <a:prstGeom prst="rect">
            <a:avLst/>
          </a:prstGeom>
          <a:ln w="0"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1452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137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BAA574-9EA7-425F-9597-9099A683DE2C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4220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6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0" name="Rectangle 8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Rectangle 9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7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373" name="PlaceHolder 1"/>
          <p:cNvSpPr>
            <a:spLocks noGrp="1"/>
          </p:cNvSpPr>
          <p:nvPr>
            <p:ph type="ftr" idx="22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ldNum" idx="23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016F33-1E76-4F95-84A3-716F44A33F08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dt" idx="24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0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0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gif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0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gif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0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gif"/><Relationship Id="rId2" Type="http://schemas.openxmlformats.org/officeDocument/2006/relationships/slideLayout" Target="../slideLayouts/slideLayout10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160" cy="1958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scientific writing and paper review example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160" cy="133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2023/03/07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9"/>
          <p:cNvSpPr/>
          <p:nvPr/>
        </p:nvSpPr>
        <p:spPr>
          <a:xfrm>
            <a:off x="352440" y="1725840"/>
            <a:ext cx="1084860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 PD Controller?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80" name="" descr=""/>
          <p:cNvPicPr/>
          <p:nvPr/>
        </p:nvPicPr>
        <p:blipFill>
          <a:blip r:embed="rId1"/>
          <a:stretch/>
        </p:blipFill>
        <p:spPr>
          <a:xfrm flipH="1">
            <a:off x="275040" y="3886200"/>
            <a:ext cx="3611160" cy="240732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>
            <a:off x="616320" y="6054120"/>
            <a:ext cx="807012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https://tse2.mm.bing.net/th?id=OIP.3S-ugFBq5lCiFg_EQhmwIAHaE8&amp;pid=Api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582" name=""/>
          <p:cNvSpPr/>
          <p:nvPr/>
        </p:nvSpPr>
        <p:spPr>
          <a:xfrm flipV="1">
            <a:off x="10515600" y="3657600"/>
            <a:ext cx="360" cy="2514600"/>
          </a:xfrm>
          <a:prstGeom prst="line">
            <a:avLst/>
          </a:prstGeom>
          <a:ln cap="rnd" w="38160">
            <a:solidFill>
              <a:srgbClr val="ff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10287000" y="6172200"/>
            <a:ext cx="662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Goal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5257800" y="1901520"/>
            <a:ext cx="3285000" cy="1755720"/>
          </a:xfrm>
          <a:prstGeom prst="rect">
            <a:avLst/>
          </a:prstGeom>
          <a:ln w="0">
            <a:noFill/>
          </a:ln>
        </p:spPr>
      </p:pic>
      <p:sp>
        <p:nvSpPr>
          <p:cNvPr id="585" name="PlaceHolder 20"/>
          <p:cNvSpPr/>
          <p:nvPr/>
        </p:nvSpPr>
        <p:spPr>
          <a:xfrm>
            <a:off x="581040" y="435240"/>
            <a:ext cx="101156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21"/>
          <p:cNvSpPr/>
          <p:nvPr/>
        </p:nvSpPr>
        <p:spPr>
          <a:xfrm>
            <a:off x="228600" y="2180520"/>
            <a:ext cx="1084860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an optimization algorithm?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457200" y="3886200"/>
            <a:ext cx="1222920" cy="1289880"/>
          </a:xfrm>
          <a:prstGeom prst="rect">
            <a:avLst/>
          </a:prstGeom>
          <a:ln w="0">
            <a:noFill/>
          </a:ln>
        </p:spPr>
      </p:pic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7414920" y="3351600"/>
            <a:ext cx="4014720" cy="2363040"/>
          </a:xfrm>
          <a:prstGeom prst="rect">
            <a:avLst/>
          </a:prstGeom>
          <a:ln w="0">
            <a:noFill/>
          </a:ln>
        </p:spPr>
      </p:pic>
      <p:sp>
        <p:nvSpPr>
          <p:cNvPr id="589" name=""/>
          <p:cNvSpPr/>
          <p:nvPr/>
        </p:nvSpPr>
        <p:spPr>
          <a:xfrm>
            <a:off x="2514600" y="5257800"/>
            <a:ext cx="2743200" cy="36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"/>
          <p:cNvSpPr/>
          <p:nvPr/>
        </p:nvSpPr>
        <p:spPr>
          <a:xfrm flipV="1">
            <a:off x="2514600" y="2971800"/>
            <a:ext cx="360" cy="2286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"/>
          <p:cNvSpPr/>
          <p:nvPr/>
        </p:nvSpPr>
        <p:spPr>
          <a:xfrm>
            <a:off x="4800600" y="5486400"/>
            <a:ext cx="800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speed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2" name=""/>
          <p:cNvSpPr/>
          <p:nvPr/>
        </p:nvSpPr>
        <p:spPr>
          <a:xfrm>
            <a:off x="1549080" y="2826720"/>
            <a:ext cx="9651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volume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3" name="PlaceHolder 22"/>
          <p:cNvSpPr/>
          <p:nvPr/>
        </p:nvSpPr>
        <p:spPr>
          <a:xfrm>
            <a:off x="581040" y="435240"/>
            <a:ext cx="101156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23"/>
          <p:cNvSpPr/>
          <p:nvPr/>
        </p:nvSpPr>
        <p:spPr>
          <a:xfrm>
            <a:off x="581040" y="2180520"/>
            <a:ext cx="1084860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the paper optimizing?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1143000" y="5486400"/>
            <a:ext cx="2743200" cy="36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"/>
          <p:cNvSpPr/>
          <p:nvPr/>
        </p:nvSpPr>
        <p:spPr>
          <a:xfrm flipV="1">
            <a:off x="1143000" y="3200400"/>
            <a:ext cx="360" cy="2286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5486400" y="4978800"/>
            <a:ext cx="4571640" cy="1650240"/>
          </a:xfrm>
          <a:prstGeom prst="rect">
            <a:avLst/>
          </a:prstGeom>
          <a:ln w="0"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6393600" y="3414240"/>
            <a:ext cx="2750040" cy="700200"/>
          </a:xfrm>
          <a:prstGeom prst="rect">
            <a:avLst/>
          </a:prstGeom>
          <a:ln w="0">
            <a:noFill/>
          </a:ln>
        </p:spPr>
      </p:pic>
      <p:sp>
        <p:nvSpPr>
          <p:cNvPr id="599" name=""/>
          <p:cNvSpPr/>
          <p:nvPr/>
        </p:nvSpPr>
        <p:spPr>
          <a:xfrm>
            <a:off x="3657600" y="5569920"/>
            <a:ext cx="78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Kp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685800" y="3055320"/>
            <a:ext cx="78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Kd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1" name="PlaceHolder 24"/>
          <p:cNvSpPr/>
          <p:nvPr/>
        </p:nvSpPr>
        <p:spPr>
          <a:xfrm>
            <a:off x="581040" y="435600"/>
            <a:ext cx="101156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25"/>
          <p:cNvSpPr/>
          <p:nvPr/>
        </p:nvSpPr>
        <p:spPr>
          <a:xfrm>
            <a:off x="581040" y="2180520"/>
            <a:ext cx="1084860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How are they optimizing?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603" name=""/>
          <p:cNvSpPr/>
          <p:nvPr/>
        </p:nvSpPr>
        <p:spPr>
          <a:xfrm>
            <a:off x="8077680" y="7315200"/>
            <a:ext cx="33519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https://youtu.be/_bzRHqmpwvo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4" name=""/>
          <p:cNvSpPr/>
          <p:nvPr/>
        </p:nvSpPr>
        <p:spPr>
          <a:xfrm>
            <a:off x="2286000" y="2851560"/>
            <a:ext cx="1954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Bacterial foraging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5" name="" descr=""/>
          <p:cNvPicPr/>
          <p:nvPr/>
        </p:nvPicPr>
        <p:blipFill>
          <a:blip r:embed="rId1"/>
          <a:stretch/>
        </p:blipFill>
        <p:spPr>
          <a:xfrm>
            <a:off x="6553080" y="3200400"/>
            <a:ext cx="4647960" cy="3485880"/>
          </a:xfrm>
          <a:prstGeom prst="rect">
            <a:avLst/>
          </a:prstGeom>
          <a:ln w="0">
            <a:noFill/>
          </a:ln>
        </p:spPr>
      </p:pic>
      <p:sp>
        <p:nvSpPr>
          <p:cNvPr id="606" name=""/>
          <p:cNvSpPr/>
          <p:nvPr/>
        </p:nvSpPr>
        <p:spPr>
          <a:xfrm>
            <a:off x="7543800" y="2851560"/>
            <a:ext cx="3047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Particle Swarm Optimization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2"/>
          <a:stretch/>
        </p:blipFill>
        <p:spPr>
          <a:xfrm>
            <a:off x="1143000" y="3197880"/>
            <a:ext cx="4502880" cy="3389760"/>
          </a:xfrm>
          <a:prstGeom prst="rect">
            <a:avLst/>
          </a:prstGeom>
          <a:ln w="0">
            <a:noFill/>
          </a:ln>
        </p:spPr>
      </p:pic>
      <p:sp>
        <p:nvSpPr>
          <p:cNvPr id="608" name="PlaceHolder 26"/>
          <p:cNvSpPr/>
          <p:nvPr/>
        </p:nvSpPr>
        <p:spPr>
          <a:xfrm>
            <a:off x="581040" y="435960"/>
            <a:ext cx="10115640" cy="101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0" name="PlaceHolder 28"/>
          <p:cNvSpPr/>
          <p:nvPr/>
        </p:nvSpPr>
        <p:spPr>
          <a:xfrm>
            <a:off x="581040" y="2180520"/>
            <a:ext cx="1130580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Recap: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Want to control hovercraft with PD controller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 fBF-PSO to find optimal Kp and Kd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11" name="" descr=""/>
          <p:cNvPicPr/>
          <p:nvPr/>
        </p:nvPicPr>
        <p:blipFill>
          <a:blip r:embed="rId1"/>
          <a:stretch/>
        </p:blipFill>
        <p:spPr>
          <a:xfrm>
            <a:off x="1139040" y="3200400"/>
            <a:ext cx="5718600" cy="1371240"/>
          </a:xfrm>
          <a:prstGeom prst="rect">
            <a:avLst/>
          </a:prstGeom>
          <a:ln w="0">
            <a:noFill/>
          </a:ln>
        </p:spPr>
      </p:pic>
      <p:pic>
        <p:nvPicPr>
          <p:cNvPr id="612" name="" descr=""/>
          <p:cNvPicPr/>
          <p:nvPr/>
        </p:nvPicPr>
        <p:blipFill>
          <a:blip r:embed="rId2"/>
          <a:stretch/>
        </p:blipFill>
        <p:spPr>
          <a:xfrm>
            <a:off x="7543800" y="3200400"/>
            <a:ext cx="4571640" cy="1421640"/>
          </a:xfrm>
          <a:prstGeom prst="rect">
            <a:avLst/>
          </a:prstGeom>
          <a:ln w="0">
            <a:noFill/>
          </a:ln>
        </p:spPr>
      </p:pic>
      <p:pic>
        <p:nvPicPr>
          <p:cNvPr id="613" name="" descr=""/>
          <p:cNvPicPr/>
          <p:nvPr/>
        </p:nvPicPr>
        <p:blipFill>
          <a:blip r:embed="rId3"/>
          <a:stretch/>
        </p:blipFill>
        <p:spPr>
          <a:xfrm>
            <a:off x="1074600" y="5224680"/>
            <a:ext cx="3285000" cy="1599840"/>
          </a:xfrm>
          <a:prstGeom prst="rect">
            <a:avLst/>
          </a:prstGeom>
          <a:ln w="0">
            <a:noFill/>
          </a:ln>
        </p:spPr>
      </p:pic>
      <p:pic>
        <p:nvPicPr>
          <p:cNvPr id="614" name="" descr=""/>
          <p:cNvPicPr/>
          <p:nvPr/>
        </p:nvPicPr>
        <p:blipFill>
          <a:blip r:embed="rId4"/>
          <a:stretch/>
        </p:blipFill>
        <p:spPr>
          <a:xfrm>
            <a:off x="8600400" y="5257800"/>
            <a:ext cx="3286440" cy="1599840"/>
          </a:xfrm>
          <a:prstGeom prst="rect">
            <a:avLst/>
          </a:prstGeom>
          <a:ln w="0">
            <a:noFill/>
          </a:ln>
        </p:spPr>
      </p:pic>
      <p:pic>
        <p:nvPicPr>
          <p:cNvPr id="615" name="" descr=""/>
          <p:cNvPicPr/>
          <p:nvPr/>
        </p:nvPicPr>
        <p:blipFill>
          <a:blip r:embed="rId5"/>
          <a:stretch/>
        </p:blipFill>
        <p:spPr>
          <a:xfrm>
            <a:off x="4978440" y="5247000"/>
            <a:ext cx="3479400" cy="161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8960" cy="149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Paper review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8960" cy="5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Demonstration of a journal review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9" name="PlaceHolder 32"/>
          <p:cNvSpPr/>
          <p:nvPr/>
        </p:nvSpPr>
        <p:spPr>
          <a:xfrm>
            <a:off x="581040" y="2180520"/>
            <a:ext cx="9705960" cy="39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Abbrevi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ations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Must be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defined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once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before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using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them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Must be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congrue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If &lt;3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used,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not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necessa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1143000" y="4618080"/>
            <a:ext cx="10289880" cy="1096920"/>
          </a:xfrm>
          <a:prstGeom prst="rect">
            <a:avLst/>
          </a:prstGeom>
          <a:ln w="0">
            <a:noFill/>
          </a:ln>
        </p:spPr>
      </p:pic>
      <p:sp>
        <p:nvSpPr>
          <p:cNvPr id="621" name=""/>
          <p:cNvSpPr/>
          <p:nvPr/>
        </p:nvSpPr>
        <p:spPr>
          <a:xfrm>
            <a:off x="6099120" y="5029200"/>
            <a:ext cx="457200" cy="45720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2477880" y="5330880"/>
            <a:ext cx="603360" cy="45720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 txBox="1"/>
          <p:nvPr/>
        </p:nvSpPr>
        <p:spPr>
          <a:xfrm>
            <a:off x="4114800" y="6172200"/>
            <a:ext cx="2783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Used before declaration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 flipV="1">
            <a:off x="6172200" y="5486400"/>
            <a:ext cx="228600" cy="6858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"/>
          <p:cNvSpPr/>
          <p:nvPr/>
        </p:nvSpPr>
        <p:spPr>
          <a:xfrm flipH="1" flipV="1">
            <a:off x="3081240" y="5788080"/>
            <a:ext cx="1033560" cy="38412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27" name="PlaceHolder 38"/>
          <p:cNvSpPr/>
          <p:nvPr/>
        </p:nvSpPr>
        <p:spPr>
          <a:xfrm>
            <a:off x="581040" y="2180520"/>
            <a:ext cx="9705960" cy="39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Reproductivity 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Paper must be reproducible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1"/>
          <a:stretch/>
        </p:blipFill>
        <p:spPr>
          <a:xfrm>
            <a:off x="6400800" y="2013840"/>
            <a:ext cx="5591160" cy="2786760"/>
          </a:xfrm>
          <a:prstGeom prst="rect">
            <a:avLst/>
          </a:prstGeom>
          <a:ln w="0">
            <a:noFill/>
          </a:ln>
        </p:spPr>
      </p:pic>
      <p:pic>
        <p:nvPicPr>
          <p:cNvPr id="629" name="" descr=""/>
          <p:cNvPicPr/>
          <p:nvPr/>
        </p:nvPicPr>
        <p:blipFill>
          <a:blip r:embed="rId2"/>
          <a:stretch/>
        </p:blipFill>
        <p:spPr>
          <a:xfrm>
            <a:off x="685800" y="5029200"/>
            <a:ext cx="8709480" cy="1302840"/>
          </a:xfrm>
          <a:prstGeom prst="rect">
            <a:avLst/>
          </a:prstGeom>
          <a:ln w="0">
            <a:noFill/>
          </a:ln>
        </p:spPr>
      </p:pic>
      <p:sp>
        <p:nvSpPr>
          <p:cNvPr id="630" name=""/>
          <p:cNvSpPr txBox="1"/>
          <p:nvPr/>
        </p:nvSpPr>
        <p:spPr>
          <a:xfrm>
            <a:off x="1371600" y="4343400"/>
            <a:ext cx="38862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Error and error rate not explained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631" name=""/>
          <p:cNvSpPr/>
          <p:nvPr/>
        </p:nvSpPr>
        <p:spPr>
          <a:xfrm>
            <a:off x="3886200" y="4572000"/>
            <a:ext cx="0" cy="13716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>
            <a:off x="3886200" y="4572000"/>
            <a:ext cx="1371600" cy="13716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>
            <a:off x="3657600" y="5943600"/>
            <a:ext cx="896040" cy="45720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5001840" y="5943600"/>
            <a:ext cx="1517760" cy="45720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 txBox="1"/>
          <p:nvPr/>
        </p:nvSpPr>
        <p:spPr>
          <a:xfrm>
            <a:off x="2514600" y="3657600"/>
            <a:ext cx="38862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Poor description of model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  <p:sp>
        <p:nvSpPr>
          <p:cNvPr id="636" name=""/>
          <p:cNvSpPr/>
          <p:nvPr/>
        </p:nvSpPr>
        <p:spPr>
          <a:xfrm flipV="1">
            <a:off x="5486400" y="2971800"/>
            <a:ext cx="2057400" cy="9144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8" name="PlaceHolder 34"/>
          <p:cNvSpPr/>
          <p:nvPr/>
        </p:nvSpPr>
        <p:spPr>
          <a:xfrm>
            <a:off x="581040" y="2180520"/>
            <a:ext cx="9705960" cy="39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Scientific format 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Write formulas using specialized software (ej. LaTex), not plane text.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39" name="" descr=""/>
          <p:cNvPicPr/>
          <p:nvPr/>
        </p:nvPicPr>
        <p:blipFill>
          <a:blip r:embed="rId1"/>
          <a:stretch/>
        </p:blipFill>
        <p:spPr>
          <a:xfrm>
            <a:off x="1410120" y="5075280"/>
            <a:ext cx="8191080" cy="868320"/>
          </a:xfrm>
          <a:prstGeom prst="rect">
            <a:avLst/>
          </a:prstGeom>
          <a:ln w="0">
            <a:noFill/>
          </a:ln>
        </p:spPr>
      </p:pic>
      <p:sp>
        <p:nvSpPr>
          <p:cNvPr id="640" name=""/>
          <p:cNvSpPr/>
          <p:nvPr/>
        </p:nvSpPr>
        <p:spPr>
          <a:xfrm>
            <a:off x="3886920" y="4572360"/>
            <a:ext cx="2056680" cy="45648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5943600" y="5028840"/>
            <a:ext cx="914400" cy="457560"/>
          </a:xfrm>
          <a:prstGeom prst="frame">
            <a:avLst>
              <a:gd name="adj1" fmla="val 9259"/>
            </a:avLst>
          </a:prstGeom>
          <a:solidFill>
            <a:srgbClr val="ff0000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 txBox="1"/>
          <p:nvPr/>
        </p:nvSpPr>
        <p:spPr>
          <a:xfrm>
            <a:off x="2743200" y="4143600"/>
            <a:ext cx="38862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No indices, no subscript</a:t>
            </a:r>
            <a:endParaRPr b="1" lang="en-US" sz="1800" spc="-1" strike="noStrike">
              <a:solidFill>
                <a:srgbClr val="c921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5720" cy="292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3840" cy="458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Scientific Writing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Paper Explanation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Paper Review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8960" cy="149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Scientific writing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8960" cy="5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Brief introduction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2" name="PlaceHolder 8"/>
          <p:cNvSpPr/>
          <p:nvPr/>
        </p:nvSpPr>
        <p:spPr>
          <a:xfrm>
            <a:off x="581040" y="2180520"/>
            <a:ext cx="741744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it? (Use Tim example)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Manuscript that shares to the public an original scientific research work.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is  it hard to write?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Trained to do science not share it (skill developed not knowledge obtained)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Scientist need both: good science skills and good communication skills (smart guy, bad teacher)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4" name="PlaceHolder 10"/>
          <p:cNvSpPr/>
          <p:nvPr/>
        </p:nvSpPr>
        <p:spPr>
          <a:xfrm>
            <a:off x="581040" y="2180520"/>
            <a:ext cx="741744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How to write a good scientific paper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1828800" y="2743200"/>
            <a:ext cx="3809160" cy="3512160"/>
          </a:xfrm>
          <a:prstGeom prst="rect">
            <a:avLst/>
          </a:prstGeom>
          <a:ln w="0">
            <a:noFill/>
          </a:ln>
        </p:spPr>
      </p:pic>
      <p:pic>
        <p:nvPicPr>
          <p:cNvPr id="566" name="" descr=""/>
          <p:cNvPicPr/>
          <p:nvPr/>
        </p:nvPicPr>
        <p:blipFill>
          <a:blip r:embed="rId2"/>
          <a:stretch/>
        </p:blipFill>
        <p:spPr>
          <a:xfrm>
            <a:off x="8686800" y="3497400"/>
            <a:ext cx="1599840" cy="1531440"/>
          </a:xfrm>
          <a:prstGeom prst="rect">
            <a:avLst/>
          </a:prstGeom>
          <a:ln w="0">
            <a:noFill/>
          </a:ln>
        </p:spPr>
      </p:pic>
      <p:sp>
        <p:nvSpPr>
          <p:cNvPr id="567" name=""/>
          <p:cNvSpPr/>
          <p:nvPr/>
        </p:nvSpPr>
        <p:spPr>
          <a:xfrm>
            <a:off x="8915400" y="2928240"/>
            <a:ext cx="159984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Batbot example?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69" name="PlaceHolder 12"/>
          <p:cNvSpPr/>
          <p:nvPr/>
        </p:nvSpPr>
        <p:spPr>
          <a:xfrm>
            <a:off x="581040" y="2180520"/>
            <a:ext cx="741744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The Abstract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people read to decide if your paper is worth to read. (movie trailer comparison)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Describe the background for your study 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Clearly state the research problem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Briefly describe the methods used to investigate the problem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State the results obtained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Summarize your conclusions and link these back to the study context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1" name="PlaceHolder 14"/>
          <p:cNvSpPr/>
          <p:nvPr/>
        </p:nvSpPr>
        <p:spPr>
          <a:xfrm>
            <a:off x="581040" y="2180520"/>
            <a:ext cx="7417440" cy="101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Tips for writing a paper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Have a clear message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Tell a story (mention not letting go baby research)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Daily Journal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Perfect Sentence Vortex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Skill to develop, not knowledge to obtain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581040" y="3044520"/>
            <a:ext cx="11028960" cy="149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Paper explanation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8960" cy="5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Theoretical background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5" name="PlaceHolder 18"/>
          <p:cNvSpPr/>
          <p:nvPr/>
        </p:nvSpPr>
        <p:spPr>
          <a:xfrm>
            <a:off x="440280" y="2266200"/>
            <a:ext cx="5362200" cy="50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Main Goal: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Develop controlling algorithm for hovercraft.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 hovercraft?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576" name="" descr=""/>
          <p:cNvPicPr/>
          <p:nvPr/>
        </p:nvPicPr>
        <p:blipFill>
          <a:blip r:embed="rId1"/>
          <a:stretch/>
        </p:blipFill>
        <p:spPr>
          <a:xfrm>
            <a:off x="5486400" y="2971800"/>
            <a:ext cx="6171840" cy="3480480"/>
          </a:xfrm>
          <a:prstGeom prst="rect">
            <a:avLst/>
          </a:prstGeom>
          <a:ln w="0">
            <a:noFill/>
          </a:ln>
        </p:spPr>
      </p:pic>
      <p:sp>
        <p:nvSpPr>
          <p:cNvPr id="577" name=""/>
          <p:cNvSpPr/>
          <p:nvPr/>
        </p:nvSpPr>
        <p:spPr>
          <a:xfrm>
            <a:off x="9921960" y="6172200"/>
            <a:ext cx="260640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latin typeface="Arial"/>
              </a:rPr>
              <a:t>https://gifer.com/en/D6T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8" name=""/>
          <p:cNvSpPr/>
          <p:nvPr/>
        </p:nvSpPr>
        <p:spPr>
          <a:xfrm>
            <a:off x="228600" y="1936080"/>
            <a:ext cx="11696760" cy="8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“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Fusion Bacterial Foraging and Particle Swarm Optimization Algorithm For An Autonomous Hovercraft Control”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6292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2023-04-25T08:49:32Z</dcterms:modified>
  <cp:revision>1169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